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72" r:id="rId3"/>
    <p:sldId id="273" r:id="rId4"/>
    <p:sldId id="274" r:id="rId5"/>
    <p:sldId id="280" r:id="rId6"/>
    <p:sldId id="258" r:id="rId7"/>
    <p:sldId id="275" r:id="rId8"/>
    <p:sldId id="283" r:id="rId9"/>
    <p:sldId id="282" r:id="rId10"/>
    <p:sldId id="267" r:id="rId11"/>
    <p:sldId id="284" r:id="rId12"/>
    <p:sldId id="266" r:id="rId13"/>
    <p:sldId id="276" r:id="rId14"/>
    <p:sldId id="277" r:id="rId15"/>
    <p:sldId id="260" r:id="rId16"/>
    <p:sldId id="262" r:id="rId17"/>
    <p:sldId id="261" r:id="rId18"/>
    <p:sldId id="286" r:id="rId19"/>
    <p:sldId id="268" r:id="rId20"/>
    <p:sldId id="269" r:id="rId21"/>
    <p:sldId id="278" r:id="rId22"/>
    <p:sldId id="271" r:id="rId23"/>
    <p:sldId id="263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3"/>
    <p:restoredTop sz="94694"/>
  </p:normalViewPr>
  <p:slideViewPr>
    <p:cSldViewPr snapToGrid="0" snapToObjects="1">
      <p:cViewPr>
        <p:scale>
          <a:sx n="99" d="100"/>
          <a:sy n="99" d="100"/>
        </p:scale>
        <p:origin x="1600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7E39B1-FA97-B049-B7CC-C72918B033A3}" type="datetimeFigureOut">
              <a:rPr kumimoji="1" lang="zh-CN" altLang="en-US" smtClean="0"/>
              <a:t>2021/6/28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B54BB0-C8E0-924D-832D-B5F1ECDAC12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7967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B54BB0-C8E0-924D-832D-B5F1ECDAC123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50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一边看代码，一边对应这里的各个操作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B54BB0-C8E0-924D-832D-B5F1ECDAC123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717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后面</a:t>
            </a:r>
            <a:r>
              <a:rPr kumimoji="1" lang="en-US" altLang="zh-CN" dirty="0"/>
              <a:t>flutter-pi</a:t>
            </a:r>
            <a:r>
              <a:rPr kumimoji="1" lang="zh-CN" altLang="en-US" dirty="0"/>
              <a:t>会进一步看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B54BB0-C8E0-924D-832D-B5F1ECDAC123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5164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没有细研究。稍后看</a:t>
            </a:r>
            <a:r>
              <a:rPr kumimoji="1" lang="en-US" altLang="zh-CN" dirty="0"/>
              <a:t>flutter-pi</a:t>
            </a:r>
            <a:r>
              <a:rPr kumimoji="1" lang="zh-CN" altLang="en-US" dirty="0"/>
              <a:t>代码可以看到一点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B54BB0-C8E0-924D-832D-B5F1ECDAC123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61214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对应前面</a:t>
            </a:r>
            <a:r>
              <a:rPr kumimoji="1" lang="en-US" altLang="zh-CN" dirty="0"/>
              <a:t>GEM</a:t>
            </a:r>
            <a:r>
              <a:rPr kumimoji="1" lang="zh-CN" altLang="en-US" dirty="0"/>
              <a:t>与</a:t>
            </a:r>
            <a:r>
              <a:rPr kumimoji="1" lang="en-US" altLang="zh-CN" dirty="0" err="1"/>
              <a:t>vsync</a:t>
            </a:r>
            <a:r>
              <a:rPr kumimoji="1" lang="zh-CN" altLang="en-US" dirty="0"/>
              <a:t>中接口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B54BB0-C8E0-924D-832D-B5F1ECDAC123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4507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5910CF-5417-9041-87BE-63DB772DCE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310D28F-D036-694B-B454-C511AF3393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3275195-C0C1-5B4A-AEC1-E9B250787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650CA-72B1-424B-9B28-108A257F5401}" type="datetimeFigureOut">
              <a:rPr kumimoji="1" lang="zh-CN" altLang="en-US" smtClean="0"/>
              <a:t>2021/6/28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84AE164-5617-BA41-A8F6-0FAB1053B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33ADCB-CBB6-CB44-AA9C-DEA43593F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5A03A-500B-1F43-9531-E438D70EF6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2823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211B91-8A0D-384D-A5C5-A9A062C01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6D314FC-B16A-C249-8ED4-11D658F009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D8041F-C9EF-4844-ACB4-26E9409D9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650CA-72B1-424B-9B28-108A257F5401}" type="datetimeFigureOut">
              <a:rPr kumimoji="1" lang="zh-CN" altLang="en-US" smtClean="0"/>
              <a:t>2021/6/28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2490E0-F8F3-7545-AF63-408CCFC8E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494F01-9A9B-7849-99AA-3061CD061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5A03A-500B-1F43-9531-E438D70EF6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2483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5B6E9D4-C78D-9246-82B5-F9390FBE81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7A74137-165E-2C44-90EC-D04FD4B3F0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3F711D-F4B9-B94A-9439-647AAAF8B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650CA-72B1-424B-9B28-108A257F5401}" type="datetimeFigureOut">
              <a:rPr kumimoji="1" lang="zh-CN" altLang="en-US" smtClean="0"/>
              <a:t>2021/6/28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427D93-04BB-F749-9E63-158736287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6EFB19-658C-B745-8657-4B7764791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5A03A-500B-1F43-9531-E438D70EF6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6715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A149BB-0903-8F49-BECB-691FA8CE8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C5004A-33A6-D14C-96D9-2B5329877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EDE251-5563-9044-BF95-27E4922A2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650CA-72B1-424B-9B28-108A257F5401}" type="datetimeFigureOut">
              <a:rPr kumimoji="1" lang="zh-CN" altLang="en-US" smtClean="0"/>
              <a:t>2021/6/28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1C3A76-F132-F74C-BAAB-CBC186319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31CD93-2E62-9444-BC9A-470FFD07E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5A03A-500B-1F43-9531-E438D70EF6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4768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AD04E2-B7D3-4642-B221-D6317F1E1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65EC32-F96B-0640-9D97-F6FB143617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FB6B93-C87C-4548-B8E8-76FCF7FC8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650CA-72B1-424B-9B28-108A257F5401}" type="datetimeFigureOut">
              <a:rPr kumimoji="1" lang="zh-CN" altLang="en-US" smtClean="0"/>
              <a:t>2021/6/28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B85231-E16E-6243-A30A-49E2EB39F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5A0B4F-5623-5444-9149-C4BE3FB34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5A03A-500B-1F43-9531-E438D70EF6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1348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22BDC1-190D-2C45-B177-FC39C023D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AFC473-11D8-D248-9CA0-02326310C0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F410D02-2EF7-2E4B-96AD-9E6EC7529E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3F5D9F-F56A-8A48-8DB6-24BF13CA0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650CA-72B1-424B-9B28-108A257F5401}" type="datetimeFigureOut">
              <a:rPr kumimoji="1" lang="zh-CN" altLang="en-US" smtClean="0"/>
              <a:t>2021/6/28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97148C-4504-CA46-8560-212B68FDD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DA9AE44-8A71-C946-A5CD-503F92127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5A03A-500B-1F43-9531-E438D70EF6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8461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A71E8D-8696-0E41-B0D1-CC36E693B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12F777-9E7A-6043-85BB-F0D039FB05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812E48-C904-4C4A-AD41-DC635B29EA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00B6DFB-5857-4047-962E-4C065259DC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884FE75-F0AE-C449-AA28-DFD0FA5340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8A98291-17D5-5E4A-9EBC-E8567015E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650CA-72B1-424B-9B28-108A257F5401}" type="datetimeFigureOut">
              <a:rPr kumimoji="1" lang="zh-CN" altLang="en-US" smtClean="0"/>
              <a:t>2021/6/28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54F4700-5E6E-E649-8593-4A51924A5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69D9300-4009-394F-8321-E3BF40260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5A03A-500B-1F43-9531-E438D70EF6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3306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939D82-EF1C-034B-BECE-6385A5760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0EA3F30-600A-4B4F-834F-49CFA1331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650CA-72B1-424B-9B28-108A257F5401}" type="datetimeFigureOut">
              <a:rPr kumimoji="1" lang="zh-CN" altLang="en-US" smtClean="0"/>
              <a:t>2021/6/28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B2CA4E4-7603-0E48-AAE2-4C2245C3C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3CA6B6-87F1-B14A-A999-296DFE80B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5A03A-500B-1F43-9531-E438D70EF6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6345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EC0A3B8-B213-0545-8442-C47E9D721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650CA-72B1-424B-9B28-108A257F5401}" type="datetimeFigureOut">
              <a:rPr kumimoji="1" lang="zh-CN" altLang="en-US" smtClean="0"/>
              <a:t>2021/6/28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8B3A411-56AF-3940-A7CE-A58F0341B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EF04B3-FBA7-8C41-A6EA-6A45FA5A7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5A03A-500B-1F43-9531-E438D70EF6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27796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EF7C85-06E8-0A47-8E55-60AC07DD9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704E46-D480-9D49-8698-A0FBFDAAB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7884380-760A-4D4C-A521-749D383AE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7E6EAC2-6435-454B-AF61-2B7062D16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650CA-72B1-424B-9B28-108A257F5401}" type="datetimeFigureOut">
              <a:rPr kumimoji="1" lang="zh-CN" altLang="en-US" smtClean="0"/>
              <a:t>2021/6/28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4A3551B-914A-6A4C-B77E-98DDC998D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BAB054-8ADD-5843-89E5-9C057B221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5A03A-500B-1F43-9531-E438D70EF6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6373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5B9CBF-248B-C34E-98AE-B82FAD283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32C057D-A873-2F43-A790-3E5C236747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9D27FF-C798-3A46-9443-392D73BFED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CFB9973-792C-1346-89E5-43D1949DC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650CA-72B1-424B-9B28-108A257F5401}" type="datetimeFigureOut">
              <a:rPr kumimoji="1" lang="zh-CN" altLang="en-US" smtClean="0"/>
              <a:t>2021/6/28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AF7298-AAF1-174F-84FE-745ADA132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D5BB79F-7566-E84D-8F35-5B1F3C0AB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5A03A-500B-1F43-9531-E438D70EF6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2833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0F2198F-0367-AA42-9F38-D00FFDF38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E932E0A-B1FC-2A4A-BFF6-32402D7F92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B138D1-D715-2B4A-864D-65BF6B5285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7650CA-72B1-424B-9B28-108A257F5401}" type="datetimeFigureOut">
              <a:rPr kumimoji="1" lang="zh-CN" altLang="en-US" smtClean="0"/>
              <a:t>2021/6/28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75D012-A6FF-9E40-A11D-FF928DCAEA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69DDBF-E85F-244A-BC2B-D2DC1C163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5A03A-500B-1F43-9531-E438D70EF6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425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irect_Rendering_Manager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DRM_architecture.svg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File:High_level_Overview_of_DRM.svg" TargetMode="Externa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vents.static.linuxfound.org/sites/events/files/slides/brezillon-drm-kms.pdf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vsheng/render/tree/master/fbdev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lvsheng/render/blob/master/drm/hello_drm/main.c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manpages.debian.org/jessie/libdrm-dev/drm-memory.7.en.html#Dumb-Buffer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anpages.debian.org/unstable/libdrm-dev/drm-kms.7.en.html#Planes" TargetMode="External"/><Relationship Id="rId2" Type="http://schemas.openxmlformats.org/officeDocument/2006/relationships/hyperlink" Target="https://source.android.com/devices/graphics/hw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manpages.debian.org/unstable/libdrm-dev/drm-kms.7.en.html#Page-Flipping" TargetMode="External"/><Relationship Id="rId3" Type="http://schemas.openxmlformats.org/officeDocument/2006/relationships/hyperlink" Target="https://github.com/sony/flutter-embedded-linux/blob/master/src/flutter/shell/platform/linux_embedded/window/native_window_drm_gbm.cc#L176" TargetMode="Externa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npages.debian.org/testing/libdrm-dev/drmHandleEvent.3.en.html" TargetMode="External"/><Relationship Id="rId5" Type="http://schemas.openxmlformats.org/officeDocument/2006/relationships/hyperlink" Target="https://github.com/dvdhrm/docs/blob/master/drm-howto/modeset-vsync.c#L526" TargetMode="External"/><Relationship Id="rId4" Type="http://schemas.openxmlformats.org/officeDocument/2006/relationships/hyperlink" Target="https://github.com/ardera/flutter-pi/blob/master/src/modesetting.c#L1096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manpages.debian.org/jessie/libdrm-dev/drm-memory.7.en.html#GE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hyperlink" Target="https://01.org/linuxgraphics/gfx-docs/drm/drm-memory-management.html#drm-gem" TargetMode="Externa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simonschreibt.de/gat/renderhell-book2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gif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agroup.baidu.com/atom_native/md/article/3540249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hronos.org/registry/OpenGL-Refpages/gl4/html/glGenFramebuffers.x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flutter/engine/blob/c46eb7c0a8/shell/platform/embedder/embedder.h#L1974" TargetMode="External"/><Relationship Id="rId4" Type="http://schemas.openxmlformats.org/officeDocument/2006/relationships/hyperlink" Target="https://docs.nvidia.com/drive/nvvib_docs/NVIDIA%20DRIVE%20Linux%20SDK%20Development%20Guide/baggage/group__direct__rendering__manager.html#gae8f95da79ab0dfdec9c5390bb3f3ace6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dri.sourceforge.net/doc/DRIintro.html" TargetMode="External"/><Relationship Id="rId3" Type="http://schemas.openxmlformats.org/officeDocument/2006/relationships/hyperlink" Target="https://blog.csdn.net/hexiaolong2009/article/details/83720940" TargetMode="External"/><Relationship Id="rId7" Type="http://schemas.openxmlformats.org/officeDocument/2006/relationships/hyperlink" Target="https://wayland-book.com/introduction/high-level-design.html" TargetMode="External"/><Relationship Id="rId2" Type="http://schemas.openxmlformats.org/officeDocument/2006/relationships/hyperlink" Target="https://events.static.linuxfound.org/sites/events/files/slides/brezillon-drm-kms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imonschreibt.de/gat/renderhell/" TargetMode="External"/><Relationship Id="rId11" Type="http://schemas.openxmlformats.org/officeDocument/2006/relationships/hyperlink" Target="https://www.cs.rochester.edu/u/sree/courses/fall-2017/csc-266/08-gpuarch-exec.pdf" TargetMode="External"/><Relationship Id="rId5" Type="http://schemas.openxmlformats.org/officeDocument/2006/relationships/hyperlink" Target="https://blog.csdn.net/hexiaolong2009/article/details/104084445" TargetMode="External"/><Relationship Id="rId10" Type="http://schemas.openxmlformats.org/officeDocument/2006/relationships/hyperlink" Target="https://searchstorage.techtarget.com/definition/video-RAM" TargetMode="External"/><Relationship Id="rId4" Type="http://schemas.openxmlformats.org/officeDocument/2006/relationships/hyperlink" Target="https://manpages.debian.org/jessie/libdrm-dev/drm-memory.7.en.html#Dumb-Buffers" TargetMode="External"/><Relationship Id="rId9" Type="http://schemas.openxmlformats.org/officeDocument/2006/relationships/hyperlink" Target="https://dri.freedesktop.org/wiki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esa3d.org/index.html" TargetMode="External"/><Relationship Id="rId3" Type="http://schemas.openxmlformats.org/officeDocument/2006/relationships/hyperlink" Target="https://wayland.freedesktop.org/architecture.html" TargetMode="External"/><Relationship Id="rId7" Type="http://schemas.openxmlformats.org/officeDocument/2006/relationships/hyperlink" Target="https://en.wikipedia.org/wiki/Direct_Rendering_Manager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iki.archlinux.org/title/Kernel_mode_setting_(%E7%AE%80%E4%BD%93%E4%B8%AD%E6%96%87)" TargetMode="External"/><Relationship Id="rId11" Type="http://schemas.openxmlformats.org/officeDocument/2006/relationships/hyperlink" Target="https://man7.org/linux/man-pages/man2/ioctl.2.html" TargetMode="External"/><Relationship Id="rId5" Type="http://schemas.openxmlformats.org/officeDocument/2006/relationships/hyperlink" Target="https://en.wikipedia.org/wiki/File:Libinput_for_Wayland_compositors.svg" TargetMode="External"/><Relationship Id="rId10" Type="http://schemas.openxmlformats.org/officeDocument/2006/relationships/hyperlink" Target="https://source.android.com/devices/graphics/arch-egl-opengl" TargetMode="External"/><Relationship Id="rId4" Type="http://schemas.openxmlformats.org/officeDocument/2006/relationships/image" Target="../media/image4.png"/><Relationship Id="rId9" Type="http://schemas.openxmlformats.org/officeDocument/2006/relationships/hyperlink" Target="https://en.wikipedia.org/wiki/EGL_(API)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Direct_Rendering_Infrastructure#History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lvsheng/render/tree/master/fbdev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nux_framebuffer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s://people.freedesktop.org/~marcheu/linuxgraphicsdrivers.pdf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15B01E-DA6D-5E4E-B713-075077CBFC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Linux Graphics</a:t>
            </a:r>
            <a:r>
              <a:rPr lang="zh-CN" altLang="en-US" dirty="0"/>
              <a:t>初窥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7CB2FFE-D0A6-C54D-BF74-5753353F7D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err="1"/>
              <a:t>fbdev&amp;DRM</a:t>
            </a:r>
            <a:r>
              <a:rPr kumimoji="1" lang="zh-CN" altLang="en-US" dirty="0"/>
              <a:t>简介及“</a:t>
            </a:r>
            <a:r>
              <a:rPr kumimoji="1" lang="en-US" altLang="zh-CN" dirty="0"/>
              <a:t>hello-</a:t>
            </a:r>
            <a:r>
              <a:rPr kumimoji="1" lang="en-US" altLang="zh-CN" dirty="0" err="1"/>
              <a:t>world”coding</a:t>
            </a:r>
            <a:r>
              <a:rPr kumimoji="1" lang="en-US" altLang="zh-CN" dirty="0"/>
              <a:t>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7877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41D5CA-6D6C-5F43-A497-36E5160AB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DRM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源起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5AF59E-5EAA-6A42-A32F-46BA36564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硬件加速</a:t>
            </a:r>
            <a:r>
              <a:rPr kumimoji="1" lang="en-US" altLang="zh-CN" dirty="0"/>
              <a:t> -&gt; </a:t>
            </a:r>
            <a:r>
              <a:rPr kumimoji="1" lang="zh-CN" altLang="en-US" dirty="0"/>
              <a:t>多程序冲突</a:t>
            </a:r>
            <a:r>
              <a:rPr kumimoji="1" lang="en-US" altLang="zh-CN" dirty="0"/>
              <a:t> -&gt; DRM</a:t>
            </a:r>
            <a:r>
              <a:rPr kumimoji="1" lang="zh-CN" altLang="en-US" dirty="0"/>
              <a:t>统一管理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3E680E-04F5-CC4A-90B8-3B236680B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0683"/>
            <a:ext cx="12192000" cy="264122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18A217C-9F7E-8443-81B9-C88F4E7D0CA1}"/>
              </a:ext>
            </a:extLst>
          </p:cNvPr>
          <p:cNvSpPr txBox="1"/>
          <p:nvPr/>
        </p:nvSpPr>
        <p:spPr>
          <a:xfrm>
            <a:off x="420414" y="6211614"/>
            <a:ext cx="3890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hlinkClick r:id="rId3"/>
              </a:rPr>
              <a:t>https://en.wikipedia.org/wiki/Direct_Rendering_Manager</a:t>
            </a:r>
            <a:endParaRPr kumimoji="1"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3106633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EC35E0-5274-9341-A55D-0493C9668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DRM – </a:t>
            </a:r>
            <a:r>
              <a:rPr kumimoji="1" lang="zh-CN" altLang="en-US" dirty="0"/>
              <a:t>演化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84F03856-6926-5243-B67B-3A3715229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745" y="2757118"/>
            <a:ext cx="3649581" cy="273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98082916-E1BC-5E44-8C06-D69B4FA0C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6761" y="2757118"/>
            <a:ext cx="3649581" cy="273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56D95439-10F5-A840-8F34-0EADC4575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40" y="1729423"/>
            <a:ext cx="2266104" cy="169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223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052281-47E5-CD4A-A363-94D4C9CA0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DRM – </a:t>
            </a:r>
            <a:r>
              <a:rPr kumimoji="1" lang="zh-CN" altLang="en-US" dirty="0"/>
              <a:t>结构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957F9C6-6962-364D-9DBE-5A7A705BA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945" y="2030523"/>
            <a:ext cx="5735055" cy="320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780FE87-0453-0E46-8F6A-33E027259166}"/>
              </a:ext>
            </a:extLst>
          </p:cNvPr>
          <p:cNvSpPr txBox="1"/>
          <p:nvPr/>
        </p:nvSpPr>
        <p:spPr>
          <a:xfrm>
            <a:off x="6456945" y="5231422"/>
            <a:ext cx="3785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hlinkClick r:id="rId3"/>
              </a:rPr>
              <a:t>https://en.wikipedia.org/wiki/File:DRM_architecture.svg</a:t>
            </a:r>
            <a:endParaRPr kumimoji="1" lang="en-US" altLang="zh-CN" sz="12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573F91E3-8AF7-D74B-9E9D-BB80FFD46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45" y="2179118"/>
            <a:ext cx="5735055" cy="320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7ECF503-5CF8-EB4A-BE7F-86A7631CAEBA}"/>
              </a:ext>
            </a:extLst>
          </p:cNvPr>
          <p:cNvSpPr txBox="1"/>
          <p:nvPr/>
        </p:nvSpPr>
        <p:spPr>
          <a:xfrm>
            <a:off x="360945" y="5357795"/>
            <a:ext cx="45528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hlinkClick r:id="rId5"/>
              </a:rPr>
              <a:t>https://en.wikipedia.org/wiki/File:High_level_Overview_of_DRM.svg</a:t>
            </a:r>
            <a:endParaRPr kumimoji="1"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2663058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39118C-CA24-894E-8553-4AB13F63F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fbdev</a:t>
            </a:r>
            <a:r>
              <a:rPr kumimoji="1" lang="en-US" altLang="zh-CN" dirty="0"/>
              <a:t> vs DRM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3F3750-5CF8-3C4D-83F9-BF462860C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106" y="1564217"/>
            <a:ext cx="6644492" cy="427641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0E0CEFC-0EC4-1341-A6BC-7831834A87E4}"/>
              </a:ext>
            </a:extLst>
          </p:cNvPr>
          <p:cNvSpPr txBox="1"/>
          <p:nvPr/>
        </p:nvSpPr>
        <p:spPr>
          <a:xfrm>
            <a:off x="388883" y="6516414"/>
            <a:ext cx="5585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hlinkClick r:id="rId3"/>
              </a:rPr>
              <a:t>https://events.static.linuxfound.org/sites/events/files/slides/brezillon-drm-kms.pdf</a:t>
            </a:r>
            <a:endParaRPr kumimoji="1"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2573867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ABF1C9-7AC5-CB42-89E7-EA7A058B0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DRM</a:t>
            </a:r>
            <a:r>
              <a:rPr kumimoji="1" lang="zh-CN" altLang="en-US" dirty="0"/>
              <a:t> </a:t>
            </a:r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kumimoji="1" lang="en-US" altLang="zh-CN" dirty="0"/>
              <a:t>code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3847208-07D7-4540-B08A-DBECBD8AE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677" y="1397876"/>
            <a:ext cx="7009376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AFEAB4F-04DE-784A-BE6E-110126219FC1}"/>
              </a:ext>
            </a:extLst>
          </p:cNvPr>
          <p:cNvSpPr txBox="1"/>
          <p:nvPr/>
        </p:nvSpPr>
        <p:spPr>
          <a:xfrm>
            <a:off x="8032530" y="6492875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kumimoji="1" lang="en-US" altLang="zh-CN" sz="1200" dirty="0">
                <a:hlinkClick r:id="rId3"/>
              </a:rPr>
              <a:t>s</a:t>
            </a:r>
            <a:r>
              <a:rPr kumimoji="1" lang="en-US" altLang="zh-CN" sz="1200" dirty="0">
                <a:hlinkClick r:id="rId4"/>
              </a:rPr>
              <a:t>ource code</a:t>
            </a:r>
            <a:endParaRPr kumimoji="1"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2388653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5470CF-70ED-5C41-B32F-180E26BCF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Dumb-Buffers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A42F74-0DD6-C84E-BB31-005895E92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hlinkClick r:id="rId3"/>
              </a:rPr>
              <a:t>https://manpages.debian.org/jessie/libdrm-dev/drm-memory.7.en.html#Dumb-Buffers</a:t>
            </a:r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5453A7-EB38-AC4F-A06E-E3FA872D8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804" y="2781300"/>
            <a:ext cx="8636000" cy="3530600"/>
          </a:xfrm>
          <a:prstGeom prst="rect">
            <a:avLst/>
          </a:prstGeom>
        </p:spPr>
      </p:pic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8BD7E288-F369-CA42-B49D-ED7578136900}"/>
              </a:ext>
            </a:extLst>
          </p:cNvPr>
          <p:cNvCxnSpPr/>
          <p:nvPr/>
        </p:nvCxnSpPr>
        <p:spPr>
          <a:xfrm>
            <a:off x="3384331" y="3111062"/>
            <a:ext cx="218615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81415B3E-2302-1449-8BE3-F4CFEE8E81B3}"/>
              </a:ext>
            </a:extLst>
          </p:cNvPr>
          <p:cNvCxnSpPr>
            <a:cxnSpLocks/>
          </p:cNvCxnSpPr>
          <p:nvPr/>
        </p:nvCxnSpPr>
        <p:spPr>
          <a:xfrm>
            <a:off x="1539765" y="4776951"/>
            <a:ext cx="7362497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D9E8262D-E099-8944-8BD6-51631668BFBF}"/>
              </a:ext>
            </a:extLst>
          </p:cNvPr>
          <p:cNvCxnSpPr>
            <a:cxnSpLocks/>
          </p:cNvCxnSpPr>
          <p:nvPr/>
        </p:nvCxnSpPr>
        <p:spPr>
          <a:xfrm>
            <a:off x="3384331" y="5260428"/>
            <a:ext cx="404648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5C738084-CE95-9F47-95AF-4C84B1BEECD3}"/>
              </a:ext>
            </a:extLst>
          </p:cNvPr>
          <p:cNvCxnSpPr>
            <a:cxnSpLocks/>
          </p:cNvCxnSpPr>
          <p:nvPr/>
        </p:nvCxnSpPr>
        <p:spPr>
          <a:xfrm>
            <a:off x="3920358" y="5754414"/>
            <a:ext cx="316361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173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ACA704-C149-A24D-948E-3067916B2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Planes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9F9AF6-D134-294A-B97D-BF5469EE2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sz="2000" dirty="0"/>
              <a:t>Android: </a:t>
            </a:r>
            <a:r>
              <a:rPr kumimoji="1" lang="en-US" altLang="zh-CN" sz="2000" dirty="0">
                <a:hlinkClick r:id="rId2"/>
              </a:rPr>
              <a:t>Android Hardware Composer</a:t>
            </a:r>
            <a:endParaRPr kumimoji="1" lang="zh-CN" altLang="en-US" sz="2000" dirty="0"/>
          </a:p>
          <a:p>
            <a:endParaRPr kumimoji="1"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C077511-7597-4547-8BB9-9950172564F0}"/>
              </a:ext>
            </a:extLst>
          </p:cNvPr>
          <p:cNvSpPr txBox="1"/>
          <p:nvPr/>
        </p:nvSpPr>
        <p:spPr>
          <a:xfrm>
            <a:off x="951842" y="4204094"/>
            <a:ext cx="5346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hlinkClick r:id="rId3"/>
              </a:rPr>
              <a:t>https://manpages.debian.org/unstable/libdrm-dev/drm-kms.7.en.html#Planes</a:t>
            </a:r>
            <a:endParaRPr kumimoji="1" lang="en-US" altLang="zh-CN" sz="1200" dirty="0"/>
          </a:p>
          <a:p>
            <a:endParaRPr kumimoji="1" lang="zh-CN" altLang="en-US" sz="1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A203D1-02F8-9749-860D-4C270BDA3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096" y="1614608"/>
            <a:ext cx="9182100" cy="2514600"/>
          </a:xfrm>
          <a:prstGeom prst="rect">
            <a:avLst/>
          </a:prstGeom>
        </p:spPr>
      </p:pic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DA396C70-CD44-B443-AF1B-BD695E480BFD}"/>
              </a:ext>
            </a:extLst>
          </p:cNvPr>
          <p:cNvCxnSpPr>
            <a:cxnSpLocks/>
          </p:cNvCxnSpPr>
          <p:nvPr/>
        </p:nvCxnSpPr>
        <p:spPr>
          <a:xfrm>
            <a:off x="951842" y="3351527"/>
            <a:ext cx="783480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459ADEAA-B553-4449-947E-B4BD856E7226}"/>
              </a:ext>
            </a:extLst>
          </p:cNvPr>
          <p:cNvCxnSpPr>
            <a:cxnSpLocks/>
          </p:cNvCxnSpPr>
          <p:nvPr/>
        </p:nvCxnSpPr>
        <p:spPr>
          <a:xfrm>
            <a:off x="4261944" y="3582755"/>
            <a:ext cx="414633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4C243F8E-358C-0949-9CA6-7048322687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0919" y="3854265"/>
            <a:ext cx="5821081" cy="300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881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E15352-B1D0-AF42-B7A8-CF47BB3CF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vsync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075058-6DE9-544C-BCB5-4C47E0FC93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drmModeSetCrtc</a:t>
            </a:r>
            <a:r>
              <a:rPr lang="en-US" altLang="zh-CN" dirty="0"/>
              <a:t>() -&gt; </a:t>
            </a:r>
            <a:r>
              <a:rPr lang="en-US" altLang="zh-CN" dirty="0" err="1"/>
              <a:t>drmModePageFlip</a:t>
            </a:r>
            <a:r>
              <a:rPr lang="en-US" altLang="zh-CN" dirty="0"/>
              <a:t>()</a:t>
            </a:r>
          </a:p>
          <a:p>
            <a:pPr lvl="1"/>
            <a:r>
              <a:rPr kumimoji="1" lang="en-US" altLang="zh-CN" dirty="0">
                <a:hlinkClick r:id="rId3"/>
              </a:rPr>
              <a:t>flutter-embedded-linux</a:t>
            </a:r>
            <a:r>
              <a:rPr kumimoji="1" lang="en-US" altLang="zh-CN" dirty="0"/>
              <a:t> vs </a:t>
            </a:r>
            <a:r>
              <a:rPr kumimoji="1" lang="en-US" altLang="zh-CN" dirty="0">
                <a:hlinkClick r:id="rId4"/>
              </a:rPr>
              <a:t>flutter-pi</a:t>
            </a:r>
            <a:endParaRPr kumimoji="1" lang="en-US" altLang="zh-CN" dirty="0"/>
          </a:p>
          <a:p>
            <a:pPr lvl="2"/>
            <a:r>
              <a:rPr kumimoji="1" lang="en-US" altLang="zh-CN" dirty="0"/>
              <a:t>lock</a:t>
            </a:r>
          </a:p>
          <a:p>
            <a:pPr lvl="1"/>
            <a:r>
              <a:rPr lang="en-US" altLang="zh-CN" dirty="0">
                <a:hlinkClick r:id="rId5"/>
              </a:rPr>
              <a:t>drm-howto/modeset-vsync.c</a:t>
            </a:r>
            <a:endParaRPr lang="en-US" altLang="zh-CN" dirty="0"/>
          </a:p>
          <a:p>
            <a:pPr lvl="2"/>
            <a:r>
              <a:rPr lang="en-US" altLang="zh-CN" dirty="0" err="1"/>
              <a:t>drmEventContext.page_flip_handler</a:t>
            </a:r>
            <a:r>
              <a:rPr lang="zh-CN" altLang="en-US" dirty="0"/>
              <a:t>、</a:t>
            </a:r>
            <a:r>
              <a:rPr lang="en-US" altLang="zh-CN" dirty="0">
                <a:hlinkClick r:id="rId6"/>
              </a:rPr>
              <a:t>drmHandleEvent</a:t>
            </a:r>
            <a:r>
              <a:rPr lang="zh-CN" altLang="en-US" dirty="0"/>
              <a:t>、</a:t>
            </a:r>
            <a:r>
              <a:rPr lang="en-US" altLang="zh-CN" dirty="0"/>
              <a:t> </a:t>
            </a:r>
            <a:r>
              <a:rPr lang="en-US" altLang="zh-CN" dirty="0" err="1"/>
              <a:t>drmModePageFlip</a:t>
            </a:r>
            <a:endParaRPr lang="en-US" altLang="zh-CN" dirty="0"/>
          </a:p>
          <a:p>
            <a:pPr lvl="1"/>
            <a:endParaRPr lang="en-US" altLang="zh-CN" dirty="0"/>
          </a:p>
          <a:p>
            <a:pPr lvl="2"/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6D0AF4-2322-B942-BA37-4225DAFB49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1560300"/>
            <a:ext cx="9334500" cy="22098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3008C8C-30AB-BC4A-8DF4-801322D0D5D6}"/>
              </a:ext>
            </a:extLst>
          </p:cNvPr>
          <p:cNvSpPr txBox="1"/>
          <p:nvPr/>
        </p:nvSpPr>
        <p:spPr>
          <a:xfrm>
            <a:off x="1007022" y="3493101"/>
            <a:ext cx="58544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hlinkClick r:id="rId8"/>
              </a:rPr>
              <a:t>https://manpages.debian.org/unstable/libdrm-dev/drm-kms.7.en.html#Page-Flipping</a:t>
            </a:r>
            <a:endParaRPr kumimoji="1"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19519950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C52EAC-6116-8F4B-B8C9-2F9262F8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CPU</a:t>
            </a:r>
            <a:r>
              <a:rPr kumimoji="1" lang="zh-CN" altLang="en-US" dirty="0"/>
              <a:t>直写</a:t>
            </a:r>
            <a:r>
              <a:rPr kumimoji="1" lang="en-US" altLang="zh-CN" dirty="0"/>
              <a:t>Dumb-Buffer</a:t>
            </a:r>
            <a:r>
              <a:rPr kumimoji="1" lang="zh-CN" altLang="en-US" dirty="0"/>
              <a:t>，</a:t>
            </a:r>
            <a:br>
              <a:rPr kumimoji="1" lang="en-US" altLang="zh-CN" dirty="0"/>
            </a:br>
            <a:r>
              <a:rPr kumimoji="1" lang="en-US" altLang="zh-CN" dirty="0"/>
              <a:t>GPU</a:t>
            </a:r>
            <a:r>
              <a:rPr kumimoji="1" lang="zh-CN" altLang="en-US" dirty="0"/>
              <a:t>呢？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5D187ED-897C-244E-B05E-D7C36EFF8B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043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0CBFB6-F13A-354B-B5BF-9B7BC7C3A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GEM</a:t>
            </a:r>
            <a:r>
              <a:rPr kumimoji="1" lang="zh-CN" altLang="en-US" dirty="0"/>
              <a:t>（</a:t>
            </a:r>
            <a:r>
              <a:rPr kumimoji="1" lang="en-US" altLang="zh-CN" dirty="0"/>
              <a:t> Graphics Execution Manager 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818B3D-D15E-144C-ACEF-B8CF1888E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sz="2400" dirty="0">
                <a:hlinkClick r:id="rId3"/>
              </a:rPr>
              <a:t>https://manpages.debian.org/jessie/libdrm-dev/drm-memory.7.en.html#GEM</a:t>
            </a:r>
            <a:endParaRPr kumimoji="1" lang="en-US" altLang="zh-CN" sz="2400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A600FFA-FD1B-014E-81CC-844467F86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417" y="2482418"/>
            <a:ext cx="7977909" cy="3694545"/>
          </a:xfrm>
          <a:prstGeom prst="rect">
            <a:avLst/>
          </a:prstGeom>
        </p:spPr>
      </p:pic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830C5EDE-56AF-AB42-8ABB-F0C05D7FF1AC}"/>
              </a:ext>
            </a:extLst>
          </p:cNvPr>
          <p:cNvCxnSpPr>
            <a:cxnSpLocks/>
          </p:cNvCxnSpPr>
          <p:nvPr/>
        </p:nvCxnSpPr>
        <p:spPr>
          <a:xfrm>
            <a:off x="1086086" y="3229304"/>
            <a:ext cx="7406273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876EF053-7D62-9B45-9432-9A2BCC53608B}"/>
              </a:ext>
            </a:extLst>
          </p:cNvPr>
          <p:cNvSpPr txBox="1"/>
          <p:nvPr/>
        </p:nvSpPr>
        <p:spPr>
          <a:xfrm>
            <a:off x="6072391" y="6499085"/>
            <a:ext cx="59650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hlinkClick r:id="rId5"/>
              </a:rPr>
              <a:t>https://01.org/linuxgraphics/gfx-docs/drm/drm-memory-management.html#drm-gem</a:t>
            </a:r>
            <a:endParaRPr kumimoji="1" lang="en-US" altLang="zh-CN" sz="12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F583333-0E21-1A42-A5F6-A0C11999DA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9771" y="5197598"/>
            <a:ext cx="4723141" cy="1301487"/>
          </a:xfrm>
          <a:prstGeom prst="rect">
            <a:avLst/>
          </a:prstGeom>
        </p:spPr>
      </p:pic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2C04E96E-4EE0-614F-A698-0BE91312E1D7}"/>
              </a:ext>
            </a:extLst>
          </p:cNvPr>
          <p:cNvCxnSpPr>
            <a:cxnSpLocks/>
          </p:cNvCxnSpPr>
          <p:nvPr/>
        </p:nvCxnSpPr>
        <p:spPr>
          <a:xfrm>
            <a:off x="1086086" y="3455278"/>
            <a:ext cx="167813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5745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E6D7E3-15E7-DD42-8B7D-5DE985B35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PC</a:t>
            </a:r>
            <a:r>
              <a:rPr kumimoji="1" lang="zh-CN" altLang="en-US" dirty="0"/>
              <a:t>桌面</a:t>
            </a:r>
            <a:r>
              <a:rPr kumimoji="1" lang="en-US" altLang="zh-CN" dirty="0"/>
              <a:t>: X11 / Wayland</a:t>
            </a:r>
            <a:endParaRPr kumimoji="1" lang="zh-CN" altLang="en-US" dirty="0"/>
          </a:p>
        </p:txBody>
      </p:sp>
      <p:pic>
        <p:nvPicPr>
          <p:cNvPr id="6" name="内容占位符 5" descr="图形用户界面&#10;&#10;描述已自动生成">
            <a:extLst>
              <a:ext uri="{FF2B5EF4-FFF2-40B4-BE49-F238E27FC236}">
                <a16:creationId xmlns:a16="http://schemas.microsoft.com/office/drawing/2014/main" id="{36A18BD1-AE62-8148-ABF6-A3809C500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080000" cy="3810000"/>
          </a:xfrm>
        </p:spPr>
      </p:pic>
      <p:pic>
        <p:nvPicPr>
          <p:cNvPr id="8" name="图片 7" descr="图形用户界面, 应用程序, 网站&#10;&#10;描述已自动生成">
            <a:extLst>
              <a:ext uri="{FF2B5EF4-FFF2-40B4-BE49-F238E27FC236}">
                <a16:creationId xmlns:a16="http://schemas.microsoft.com/office/drawing/2014/main" id="{19D78BE0-4104-1A42-95B6-7F6553A6E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634" y="1690688"/>
            <a:ext cx="5080000" cy="3810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2F89D98-15F9-D240-997B-6C88B28E4019}"/>
              </a:ext>
            </a:extLst>
          </p:cNvPr>
          <p:cNvSpPr txBox="1"/>
          <p:nvPr/>
        </p:nvSpPr>
        <p:spPr>
          <a:xfrm>
            <a:off x="838200" y="579119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多窗口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666F067-4DB4-994D-9D1B-DA12B32698BE}"/>
              </a:ext>
            </a:extLst>
          </p:cNvPr>
          <p:cNvSpPr txBox="1"/>
          <p:nvPr/>
        </p:nvSpPr>
        <p:spPr>
          <a:xfrm>
            <a:off x="6740634" y="5864772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Weston</a:t>
            </a:r>
            <a:r>
              <a:rPr kumimoji="1" lang="zh-CN" altLang="en-US" dirty="0"/>
              <a:t>后端</a:t>
            </a:r>
          </a:p>
        </p:txBody>
      </p:sp>
    </p:spTree>
    <p:extLst>
      <p:ext uri="{BB962C8B-B14F-4D97-AF65-F5344CB8AC3E}">
        <p14:creationId xmlns:p14="http://schemas.microsoft.com/office/powerpoint/2010/main" val="1134988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0E73AC-83BD-9344-A92F-43FB1E0D1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Command Buffer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159899-5701-2C4B-A66D-9621083F43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E887DB8-1E32-AC4A-A8C2-6E022384A3AA}"/>
              </a:ext>
            </a:extLst>
          </p:cNvPr>
          <p:cNvSpPr/>
          <p:nvPr/>
        </p:nvSpPr>
        <p:spPr>
          <a:xfrm>
            <a:off x="0" y="6581001"/>
            <a:ext cx="333777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hlinkClick r:id="rId2"/>
              </a:rPr>
              <a:t>https://simonschreibt.de/gat/renderhell-book2/</a:t>
            </a:r>
            <a:endParaRPr lang="en-US" altLang="zh-CN" sz="1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EDC989-18C0-B240-B6FD-AC91F6725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67638"/>
            <a:ext cx="4286954" cy="21434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C2A3DA2-A8E1-8A4C-BA35-0D9432326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9853" y="1462712"/>
            <a:ext cx="3916781" cy="2248403"/>
          </a:xfrm>
          <a:prstGeom prst="rect">
            <a:avLst/>
          </a:prstGeom>
        </p:spPr>
      </p:pic>
      <p:pic>
        <p:nvPicPr>
          <p:cNvPr id="4098" name="Picture 2" descr="在这里插入图片描述">
            <a:extLst>
              <a:ext uri="{FF2B5EF4-FFF2-40B4-BE49-F238E27FC236}">
                <a16:creationId xmlns:a16="http://schemas.microsoft.com/office/drawing/2014/main" id="{D9DF34E3-6B98-0247-B7B3-E43C1014D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193" y="3896857"/>
            <a:ext cx="4329967" cy="2509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0544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FC881F-DAB1-3848-AFB3-720A9472A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例：</a:t>
            </a:r>
            <a:r>
              <a:rPr kumimoji="1" lang="en-US" altLang="zh-CN" dirty="0" err="1"/>
              <a:t>Skia</a:t>
            </a:r>
            <a:r>
              <a:rPr kumimoji="1" lang="en-US" altLang="zh-CN" dirty="0"/>
              <a:t> draw commands</a:t>
            </a:r>
            <a:endParaRPr kumimoji="1" lang="zh-CN" altLang="en-US" dirty="0"/>
          </a:p>
        </p:txBody>
      </p:sp>
      <p:pic>
        <p:nvPicPr>
          <p:cNvPr id="9218" name="Picture 2" descr="图片">
            <a:extLst>
              <a:ext uri="{FF2B5EF4-FFF2-40B4-BE49-F238E27FC236}">
                <a16:creationId xmlns:a16="http://schemas.microsoft.com/office/drawing/2014/main" id="{C2C90EB6-C588-6C41-B68B-65DDF0339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8327300" cy="4127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80BC82C-54A8-FA4E-8334-F1E561483C73}"/>
              </a:ext>
            </a:extLst>
          </p:cNvPr>
          <p:cNvSpPr txBox="1"/>
          <p:nvPr/>
        </p:nvSpPr>
        <p:spPr>
          <a:xfrm>
            <a:off x="304800" y="6505903"/>
            <a:ext cx="40318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hlinkClick r:id="rId3"/>
              </a:rPr>
              <a:t>http://agroup.baidu.com/atom_native/md/article/3540249</a:t>
            </a:r>
            <a:endParaRPr kumimoji="1"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2235984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E25396-0CCD-A546-B1EA-B69F5CFDB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flutter-pi</a:t>
            </a:r>
            <a:r>
              <a:rPr kumimoji="1" lang="zh-CN" altLang="en-US" dirty="0"/>
              <a:t>代码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512861-8E25-804E-B841-C0BA195DF11C}"/>
              </a:ext>
            </a:extLst>
          </p:cNvPr>
          <p:cNvSpPr txBox="1"/>
          <p:nvPr/>
        </p:nvSpPr>
        <p:spPr>
          <a:xfrm>
            <a:off x="838200" y="1765738"/>
            <a:ext cx="547297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初始化：</a:t>
            </a:r>
            <a:endParaRPr lang="en-US" altLang="zh-CN" sz="1400" dirty="0"/>
          </a:p>
          <a:p>
            <a:r>
              <a:rPr lang="en-US" altLang="zh-CN" sz="1400" dirty="0" err="1"/>
              <a:t>FlutterCompositor.create_backing_store_callback</a:t>
            </a:r>
            <a:endParaRPr lang="en-US" altLang="zh-CN" sz="1400" dirty="0"/>
          </a:p>
          <a:p>
            <a:r>
              <a:rPr lang="en-US" altLang="zh-CN" sz="1400" dirty="0"/>
              <a:t>    -&gt; </a:t>
            </a:r>
            <a:r>
              <a:rPr lang="en-US" altLang="zh-CN" sz="1400" dirty="0" err="1"/>
              <a:t>on_create_backing_store</a:t>
            </a:r>
            <a:endParaRPr lang="en-US" altLang="zh-CN" sz="1400" dirty="0"/>
          </a:p>
          <a:p>
            <a:r>
              <a:rPr lang="en-US" altLang="zh-CN" sz="1400" dirty="0"/>
              <a:t>        -&gt; </a:t>
            </a:r>
            <a:r>
              <a:rPr lang="en-US" altLang="zh-CN" sz="1400" dirty="0" err="1"/>
              <a:t>rendertarget_nogbm_new</a:t>
            </a:r>
            <a:r>
              <a:rPr lang="zh-CN" altLang="en-US" sz="1400" dirty="0"/>
              <a:t>（仅看非</a:t>
            </a:r>
            <a:r>
              <a:rPr lang="en-US" altLang="zh-CN" sz="1400" dirty="0" err="1"/>
              <a:t>gbm</a:t>
            </a:r>
            <a:r>
              <a:rPr lang="zh-CN" altLang="en-US" sz="1400" dirty="0"/>
              <a:t>分支）</a:t>
            </a:r>
          </a:p>
          <a:p>
            <a:r>
              <a:rPr lang="en-US" altLang="zh-CN" sz="1400" dirty="0"/>
              <a:t>    </a:t>
            </a:r>
            <a:r>
              <a:rPr lang="zh-CN" altLang="en-US" sz="1400" dirty="0"/>
              <a:t>        </a:t>
            </a:r>
            <a:r>
              <a:rPr lang="en-US" altLang="zh-CN" sz="1400" dirty="0"/>
              <a:t>-&gt; </a:t>
            </a:r>
            <a:r>
              <a:rPr lang="en-US" altLang="zh-CN" sz="1400" dirty="0">
                <a:hlinkClick r:id="rId3"/>
              </a:rPr>
              <a:t>glGenFramebuffers</a:t>
            </a:r>
            <a:endParaRPr lang="en-US" altLang="zh-CN" sz="1400" dirty="0"/>
          </a:p>
          <a:p>
            <a:r>
              <a:rPr lang="en-US" altLang="zh-CN" sz="1400" dirty="0"/>
              <a:t>        </a:t>
            </a:r>
            <a:r>
              <a:rPr lang="zh-CN" altLang="en-US" sz="1400" dirty="0"/>
              <a:t>    </a:t>
            </a:r>
            <a:r>
              <a:rPr lang="en-US" altLang="zh-CN" sz="1400" dirty="0"/>
              <a:t>-&gt; </a:t>
            </a:r>
            <a:r>
              <a:rPr lang="en-US" altLang="zh-CN" sz="1400" dirty="0" err="1"/>
              <a:t>create_drm_rbo</a:t>
            </a:r>
            <a:r>
              <a:rPr lang="zh-CN" altLang="en-US" sz="1400" dirty="0"/>
              <a:t>（两次，双</a:t>
            </a:r>
            <a:r>
              <a:rPr lang="en-US" altLang="zh-CN" sz="1400" dirty="0"/>
              <a:t>buffer</a:t>
            </a:r>
            <a:r>
              <a:rPr lang="zh-CN" altLang="en-US" sz="1400" dirty="0"/>
              <a:t>）</a:t>
            </a:r>
            <a:endParaRPr lang="en-US" altLang="zh-CN" sz="1400" dirty="0"/>
          </a:p>
          <a:p>
            <a:r>
              <a:rPr lang="en-US" altLang="zh-CN" sz="1400" dirty="0"/>
              <a:t>                -&gt; </a:t>
            </a:r>
            <a:r>
              <a:rPr lang="en-US" altLang="zh-CN" sz="1400" b="1" dirty="0">
                <a:hlinkClick r:id="rId4"/>
              </a:rPr>
              <a:t>drmModeAddFB2</a:t>
            </a:r>
            <a:r>
              <a:rPr lang="en-US" altLang="zh-CN" sz="1400" dirty="0"/>
              <a:t> -&gt; </a:t>
            </a:r>
            <a:r>
              <a:rPr lang="en-US" altLang="zh-CN" sz="1400" dirty="0" err="1"/>
              <a:t>drm_fb_id</a:t>
            </a:r>
            <a:r>
              <a:rPr lang="en-US" altLang="zh-CN" sz="1400" dirty="0"/>
              <a:t> </a:t>
            </a:r>
            <a:r>
              <a:rPr lang="zh-CN" altLang="en-US" sz="1400" dirty="0"/>
              <a:t>（以</a:t>
            </a:r>
            <a:r>
              <a:rPr lang="en-US" altLang="zh-CN" sz="1400" dirty="0" err="1"/>
              <a:t>egl</a:t>
            </a:r>
            <a:r>
              <a:rPr lang="zh-CN" altLang="en-US" sz="1400" dirty="0"/>
              <a:t>调用为</a:t>
            </a:r>
            <a:r>
              <a:rPr lang="en-US" altLang="zh-CN" sz="1400" dirty="0"/>
              <a:t>back</a:t>
            </a:r>
            <a:r>
              <a:rPr lang="zh-CN" altLang="en-US" sz="1400" dirty="0"/>
              <a:t>）</a:t>
            </a:r>
          </a:p>
          <a:p>
            <a:r>
              <a:rPr lang="en-US" altLang="zh-CN" sz="1400" dirty="0"/>
              <a:t>        -&gt; target-&gt;present = </a:t>
            </a:r>
            <a:r>
              <a:rPr lang="en-US" altLang="zh-CN" sz="1400" dirty="0" err="1"/>
              <a:t>rendertarget_nogbm_present</a:t>
            </a:r>
            <a:endParaRPr lang="en-US" altLang="zh-CN" sz="1400" dirty="0"/>
          </a:p>
          <a:p>
            <a:endParaRPr kumimoji="1" lang="zh-CN" altLang="en-US" sz="1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254FCCA-0396-F74A-8F5D-B8F80918A55F}"/>
              </a:ext>
            </a:extLst>
          </p:cNvPr>
          <p:cNvSpPr txBox="1"/>
          <p:nvPr/>
        </p:nvSpPr>
        <p:spPr>
          <a:xfrm>
            <a:off x="1040524" y="4309241"/>
            <a:ext cx="44726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vsyn</a:t>
            </a:r>
            <a:r>
              <a:rPr lang="zh-CN" altLang="en-US" sz="1400" dirty="0"/>
              <a:t>信号到来：</a:t>
            </a:r>
            <a:endParaRPr lang="en-US" altLang="zh-CN" sz="1400" dirty="0"/>
          </a:p>
          <a:p>
            <a:r>
              <a:rPr lang="en-US" altLang="zh-CN" sz="1400" dirty="0" err="1"/>
              <a:t>drmHandleEvent</a:t>
            </a:r>
            <a:r>
              <a:rPr lang="en-US" altLang="zh-CN" sz="1400" dirty="0"/>
              <a:t> </a:t>
            </a:r>
            <a:r>
              <a:rPr lang="en-US" altLang="zh-CN" sz="1400" dirty="0" err="1"/>
              <a:t>drmEventContextPtr.page_flip_handler</a:t>
            </a:r>
            <a:endParaRPr lang="en-US" altLang="zh-CN" sz="1400" dirty="0"/>
          </a:p>
          <a:p>
            <a:r>
              <a:rPr lang="en-US" altLang="zh-CN" sz="1400" dirty="0"/>
              <a:t>    -&gt; </a:t>
            </a:r>
            <a:r>
              <a:rPr lang="en-US" altLang="zh-CN" sz="1400" dirty="0" err="1"/>
              <a:t>on_pageflip_event</a:t>
            </a:r>
            <a:endParaRPr lang="en-US" altLang="zh-CN" sz="1400" dirty="0"/>
          </a:p>
          <a:p>
            <a:r>
              <a:rPr lang="en-US" altLang="zh-CN" sz="1400" dirty="0"/>
              <a:t>    -&gt; </a:t>
            </a:r>
            <a:r>
              <a:rPr lang="en-US" altLang="zh-CN" sz="1400" dirty="0">
                <a:hlinkClick r:id="rId5"/>
              </a:rPr>
              <a:t>FlutterEngineOnVsync</a:t>
            </a:r>
            <a:r>
              <a:rPr lang="en-US" altLang="zh-CN" sz="1400" dirty="0"/>
              <a:t> 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67AD972-9C12-3843-AB8C-81096BDC4F93}"/>
              </a:ext>
            </a:extLst>
          </p:cNvPr>
          <p:cNvSpPr txBox="1"/>
          <p:nvPr/>
        </p:nvSpPr>
        <p:spPr>
          <a:xfrm>
            <a:off x="6780112" y="4004441"/>
            <a:ext cx="421942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Flutter</a:t>
            </a:r>
            <a:r>
              <a:rPr lang="zh-CN" altLang="en-US" sz="1400" dirty="0"/>
              <a:t>内容更新：</a:t>
            </a:r>
            <a:endParaRPr lang="en-US" altLang="zh-CN" sz="1400" dirty="0"/>
          </a:p>
          <a:p>
            <a:r>
              <a:rPr lang="en-US" altLang="zh-CN" sz="1400" dirty="0" err="1"/>
              <a:t>FlutterCompositor.present_layers_callback</a:t>
            </a:r>
            <a:endParaRPr lang="en-US" altLang="zh-CN" sz="1400" dirty="0"/>
          </a:p>
          <a:p>
            <a:r>
              <a:rPr lang="en-US" altLang="zh-CN" sz="1400" dirty="0"/>
              <a:t>    -&gt; </a:t>
            </a:r>
            <a:r>
              <a:rPr lang="en-US" altLang="zh-CN" sz="1400" dirty="0" err="1"/>
              <a:t>on_present_layers</a:t>
            </a:r>
            <a:endParaRPr lang="en-US" altLang="zh-CN" sz="1400" dirty="0"/>
          </a:p>
          <a:p>
            <a:r>
              <a:rPr lang="en-US" altLang="zh-CN" sz="1400" dirty="0"/>
              <a:t>        -&gt; </a:t>
            </a:r>
            <a:r>
              <a:rPr lang="en-US" altLang="zh-CN" sz="1400" dirty="0" err="1"/>
              <a:t>eglSwapBuffers</a:t>
            </a:r>
            <a:endParaRPr lang="en-US" altLang="zh-CN" sz="1400" dirty="0"/>
          </a:p>
          <a:p>
            <a:r>
              <a:rPr lang="en-US" altLang="zh-CN" sz="1400" dirty="0"/>
              <a:t>        -&gt; target-&gt;</a:t>
            </a:r>
            <a:r>
              <a:rPr lang="en-US" altLang="zh-CN" sz="1400" dirty="0" err="1"/>
              <a:t>present_legacy</a:t>
            </a:r>
            <a:endParaRPr lang="en-US" altLang="zh-CN" sz="1400" dirty="0"/>
          </a:p>
          <a:p>
            <a:r>
              <a:rPr lang="en-US" altLang="zh-CN" sz="1400" dirty="0"/>
              <a:t>            -&gt; </a:t>
            </a:r>
            <a:r>
              <a:rPr lang="en-US" altLang="zh-CN" sz="1400" dirty="0" err="1"/>
              <a:t>rendertarget_gbm_present_legacy</a:t>
            </a:r>
            <a:endParaRPr lang="en-US" altLang="zh-CN" sz="1400" dirty="0"/>
          </a:p>
          <a:p>
            <a:r>
              <a:rPr lang="en-US" altLang="zh-CN" sz="1400" dirty="0"/>
              <a:t>            </a:t>
            </a:r>
            <a:r>
              <a:rPr lang="zh-CN" altLang="en-US" sz="1400" dirty="0"/>
              <a:t>    </a:t>
            </a:r>
            <a:r>
              <a:rPr lang="en-US" altLang="zh-CN" sz="1400" dirty="0"/>
              <a:t>-&gt; </a:t>
            </a:r>
            <a:r>
              <a:rPr lang="en-US" altLang="zh-CN" sz="1400" dirty="0" err="1"/>
              <a:t>drmdev_legacy_overlay_plane_pageflip</a:t>
            </a:r>
            <a:endParaRPr lang="en-US" altLang="zh-CN" sz="1400" dirty="0"/>
          </a:p>
          <a:p>
            <a:r>
              <a:rPr lang="en-US" altLang="zh-CN" sz="1400" dirty="0"/>
              <a:t>                    -&gt; </a:t>
            </a:r>
            <a:r>
              <a:rPr lang="en-US" altLang="zh-CN" sz="1400" dirty="0" err="1"/>
              <a:t>drmModeSetPlane</a:t>
            </a:r>
            <a:endParaRPr lang="en-US" altLang="zh-CN" sz="1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1375EC7-4149-904E-A07D-13CB5AEFB18B}"/>
              </a:ext>
            </a:extLst>
          </p:cNvPr>
          <p:cNvSpPr txBox="1"/>
          <p:nvPr/>
        </p:nvSpPr>
        <p:spPr>
          <a:xfrm>
            <a:off x="599090" y="6180083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（注：仅考虑了最简易分支）</a:t>
            </a:r>
          </a:p>
        </p:txBody>
      </p:sp>
    </p:spTree>
    <p:extLst>
      <p:ext uri="{BB962C8B-B14F-4D97-AF65-F5344CB8AC3E}">
        <p14:creationId xmlns:p14="http://schemas.microsoft.com/office/powerpoint/2010/main" val="32082114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607944-1170-1C48-A308-3AB6F83C2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参考：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23D8A5-2FE9-BC4E-84CE-8F950E30C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>
                <a:hlinkClick r:id="rId2"/>
              </a:rPr>
              <a:t>The DRM/KMS subsystem from a newbie’s point of view</a:t>
            </a:r>
            <a:endParaRPr lang="en-US" altLang="zh-CN" dirty="0"/>
          </a:p>
          <a:p>
            <a:r>
              <a:rPr kumimoji="1" lang="en-US" altLang="zh-CN" dirty="0">
                <a:hlinkClick r:id="rId3"/>
              </a:rPr>
              <a:t>DRM</a:t>
            </a:r>
            <a:r>
              <a:rPr kumimoji="1" lang="zh-CN" altLang="en-US" dirty="0">
                <a:hlinkClick r:id="rId3"/>
              </a:rPr>
              <a:t>（</a:t>
            </a:r>
            <a:r>
              <a:rPr kumimoji="1" lang="en-US" altLang="zh-CN" dirty="0">
                <a:hlinkClick r:id="rId3"/>
              </a:rPr>
              <a:t>Direct Rendering Manager</a:t>
            </a:r>
            <a:r>
              <a:rPr kumimoji="1" lang="zh-CN" altLang="en-US" dirty="0">
                <a:hlinkClick r:id="rId3"/>
              </a:rPr>
              <a:t>）学习简介</a:t>
            </a:r>
            <a:endParaRPr kumimoji="1" lang="zh-CN" altLang="en-US" dirty="0"/>
          </a:p>
          <a:p>
            <a:r>
              <a:rPr kumimoji="1" lang="en-US" altLang="zh-CN" dirty="0">
                <a:hlinkClick r:id="rId4"/>
              </a:rPr>
              <a:t>drm-memory</a:t>
            </a:r>
            <a:endParaRPr kumimoji="1" lang="en-US" altLang="zh-CN" dirty="0"/>
          </a:p>
          <a:p>
            <a:r>
              <a:rPr kumimoji="1" lang="en-US" altLang="zh-CN" dirty="0">
                <a:hlinkClick r:id="rId5"/>
              </a:rPr>
              <a:t>Render Hell —— </a:t>
            </a:r>
            <a:r>
              <a:rPr kumimoji="1" lang="zh-CN" altLang="en-US" dirty="0">
                <a:hlinkClick r:id="rId5"/>
              </a:rPr>
              <a:t>史上最通俗易懂的</a:t>
            </a:r>
            <a:r>
              <a:rPr kumimoji="1" lang="en-US" altLang="zh-CN" dirty="0">
                <a:hlinkClick r:id="rId5"/>
              </a:rPr>
              <a:t>GPU</a:t>
            </a:r>
            <a:r>
              <a:rPr kumimoji="1" lang="zh-CN" altLang="en-US" dirty="0">
                <a:hlinkClick r:id="rId5"/>
              </a:rPr>
              <a:t>入门教程</a:t>
            </a:r>
            <a:endParaRPr kumimoji="1" lang="zh-CN" altLang="en-US" dirty="0"/>
          </a:p>
          <a:p>
            <a:pPr lvl="1"/>
            <a:r>
              <a:rPr kumimoji="1" lang="zh-CN" altLang="en-US" dirty="0">
                <a:hlinkClick r:id="rId6"/>
              </a:rPr>
              <a:t>原文</a:t>
            </a:r>
            <a:r>
              <a:rPr kumimoji="1" lang="en-US" altLang="zh-CN" dirty="0">
                <a:hlinkClick r:id="rId6"/>
              </a:rPr>
              <a:t>:</a:t>
            </a:r>
            <a:r>
              <a:rPr kumimoji="1" lang="zh-CN" altLang="en-US" dirty="0">
                <a:hlinkClick r:id="rId6"/>
              </a:rPr>
              <a:t> </a:t>
            </a:r>
            <a:r>
              <a:rPr kumimoji="1" lang="en-US" altLang="zh-CN" dirty="0">
                <a:hlinkClick r:id="rId6"/>
              </a:rPr>
              <a:t>Render Hell 2.0</a:t>
            </a:r>
            <a:endParaRPr kumimoji="1" lang="en-US" altLang="zh-CN" dirty="0"/>
          </a:p>
          <a:p>
            <a:r>
              <a:rPr kumimoji="1" lang="en-US" altLang="zh-CN" dirty="0">
                <a:hlinkClick r:id="rId7"/>
              </a:rPr>
              <a:t>The Wayland Protocol High-level design</a:t>
            </a:r>
            <a:endParaRPr kumimoji="1" lang="en-US" altLang="zh-CN" dirty="0"/>
          </a:p>
          <a:p>
            <a:r>
              <a:rPr kumimoji="1" lang="en-US" altLang="zh-CN" dirty="0"/>
              <a:t> </a:t>
            </a:r>
            <a:r>
              <a:rPr kumimoji="1" lang="en-US" altLang="zh-CN" dirty="0">
                <a:hlinkClick r:id="rId8"/>
              </a:rPr>
              <a:t>Introduction to the Direct Rendering Infrastructure</a:t>
            </a:r>
            <a:r>
              <a:rPr kumimoji="1" lang="zh-CN" altLang="en-US" dirty="0"/>
              <a:t>、</a:t>
            </a:r>
            <a:r>
              <a:rPr kumimoji="1" lang="en-US" altLang="zh-CN" dirty="0">
                <a:hlinkClick r:id="rId9"/>
              </a:rPr>
              <a:t>dri.freedesktop.org</a:t>
            </a:r>
            <a:endParaRPr kumimoji="1" lang="en-US" altLang="zh-CN" dirty="0"/>
          </a:p>
          <a:p>
            <a:r>
              <a:rPr kumimoji="1" lang="en-US" altLang="zh-CN" dirty="0">
                <a:hlinkClick r:id="rId10"/>
              </a:rPr>
              <a:t>VRAM</a:t>
            </a:r>
            <a:endParaRPr kumimoji="1" lang="en-US" altLang="zh-CN" dirty="0"/>
          </a:p>
          <a:p>
            <a:r>
              <a:rPr kumimoji="1" lang="en-US" altLang="zh-CN" dirty="0">
                <a:hlinkClick r:id="rId11"/>
              </a:rPr>
              <a:t>GPU Architecture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7272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50D47E-DFEE-5C40-BBCC-B8FC10FC0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Wayland</a:t>
            </a:r>
            <a:endParaRPr kumimoji="1" lang="zh-CN" altLang="en-US" dirty="0"/>
          </a:p>
        </p:txBody>
      </p:sp>
      <p:pic>
        <p:nvPicPr>
          <p:cNvPr id="4" name="Picture 2" descr="Wayland architecture diagram">
            <a:extLst>
              <a:ext uri="{FF2B5EF4-FFF2-40B4-BE49-F238E27FC236}">
                <a16:creationId xmlns:a16="http://schemas.microsoft.com/office/drawing/2014/main" id="{16C8BEC4-FED9-FC4B-B737-686575EB8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535" y="1690688"/>
            <a:ext cx="2515539" cy="394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0CFB978-5EB8-3E4D-B26C-4634145D5560}"/>
              </a:ext>
            </a:extLst>
          </p:cNvPr>
          <p:cNvSpPr txBox="1"/>
          <p:nvPr/>
        </p:nvSpPr>
        <p:spPr>
          <a:xfrm>
            <a:off x="838200" y="5673061"/>
            <a:ext cx="3180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dirty="0">
                <a:hlinkClick r:id="rId3"/>
              </a:rPr>
              <a:t>https://wayland.freedesktop.org/architecture.html</a:t>
            </a:r>
            <a:endParaRPr kumimoji="1" lang="en-US" altLang="zh-CN" sz="11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871467A-60FD-674F-BC75-6A8F2A49D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583" y="1027906"/>
            <a:ext cx="3513079" cy="468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672E2A5-7D79-8944-AF9C-FD318B78EF28}"/>
              </a:ext>
            </a:extLst>
          </p:cNvPr>
          <p:cNvSpPr txBox="1"/>
          <p:nvPr/>
        </p:nvSpPr>
        <p:spPr>
          <a:xfrm>
            <a:off x="6416583" y="5803866"/>
            <a:ext cx="49135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hlinkClick r:id="rId5"/>
              </a:rPr>
              <a:t>https://en.wikipedia.org/wiki/File:Libinput_for_Wayland_compositors.svg</a:t>
            </a:r>
            <a:endParaRPr kumimoji="1" lang="en-US" altLang="zh-CN" sz="12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C4651D-2AED-DA4C-A79D-AF2A4978DEEB}"/>
              </a:ext>
            </a:extLst>
          </p:cNvPr>
          <p:cNvSpPr txBox="1"/>
          <p:nvPr/>
        </p:nvSpPr>
        <p:spPr>
          <a:xfrm>
            <a:off x="838200" y="6488668"/>
            <a:ext cx="958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hlinkClick r:id="rId6"/>
              </a:rPr>
              <a:t>KMS(Kernel mode setting)</a:t>
            </a:r>
            <a:r>
              <a:rPr kumimoji="1" lang="zh-CN" altLang="en-US" dirty="0"/>
              <a:t>、</a:t>
            </a:r>
            <a:r>
              <a:rPr kumimoji="1" lang="en-US" altLang="zh-CN" dirty="0">
                <a:hlinkClick r:id="rId7"/>
              </a:rPr>
              <a:t>DRM(Direct Rendering Manager)</a:t>
            </a:r>
            <a:r>
              <a:rPr kumimoji="1" lang="zh-CN" altLang="en-US" dirty="0"/>
              <a:t>、</a:t>
            </a:r>
            <a:r>
              <a:rPr kumimoji="1" lang="en-US" altLang="zh-CN" dirty="0">
                <a:hlinkClick r:id="rId8"/>
              </a:rPr>
              <a:t>Mesa</a:t>
            </a:r>
            <a:r>
              <a:rPr kumimoji="1" lang="zh-CN" altLang="en-US" dirty="0"/>
              <a:t>、</a:t>
            </a:r>
            <a:r>
              <a:rPr kumimoji="1" lang="en-US" altLang="zh-CN" dirty="0">
                <a:hlinkClick r:id="rId9"/>
              </a:rPr>
              <a:t>EGL</a:t>
            </a:r>
            <a:r>
              <a:rPr kumimoji="1" lang="en-US" altLang="zh-CN" dirty="0"/>
              <a:t>(see </a:t>
            </a:r>
            <a:r>
              <a:rPr kumimoji="1" lang="en-US" altLang="zh-CN" dirty="0">
                <a:hlinkClick r:id="rId10"/>
              </a:rPr>
              <a:t>Android</a:t>
            </a:r>
            <a:r>
              <a:rPr kumimoji="1" lang="en-US" altLang="zh-CN" dirty="0"/>
              <a:t>)</a:t>
            </a:r>
            <a:r>
              <a:rPr kumimoji="1" lang="zh-CN" altLang="en-US" dirty="0"/>
              <a:t>、</a:t>
            </a:r>
            <a:r>
              <a:rPr kumimoji="1" lang="en-US" altLang="zh-CN" dirty="0" err="1">
                <a:hlinkClick r:id="rId11"/>
              </a:rPr>
              <a:t>ioctl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4339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D22F28-EE5B-2A40-AC4C-2D3D4345C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如何直出屏幕？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B97321-BF52-0E41-B022-0C99C578B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94007"/>
            <a:ext cx="2246636" cy="42937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9D3AB80-E4BF-DD49-83E7-61BA7A5F2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751" y="2094007"/>
            <a:ext cx="2926599" cy="425827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4074895-73A3-024C-ABA2-9C5D2D9E43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288" y="2473907"/>
            <a:ext cx="3270200" cy="333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81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C52EAC-6116-8F4B-B8C9-2F9262F8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如何直出屏幕？</a:t>
            </a:r>
            <a:br>
              <a:rPr kumimoji="1" lang="en-US" altLang="zh-CN" dirty="0"/>
            </a:br>
            <a:r>
              <a:rPr kumimoji="1" lang="en-US" altLang="zh-CN" dirty="0"/>
              <a:t>1.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fbdev</a:t>
            </a:r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5D187ED-897C-244E-B05E-D7C36EFF8B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802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41E4E0-EB7F-1447-B429-F92D4BFAF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fbdev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5EFB13-ED51-A54C-BCAA-9CCF097E5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演化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13DBA6F-57E1-D546-9949-AA9B456AE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55" y="2631457"/>
            <a:ext cx="4857592" cy="364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29D872F-2681-E143-8543-4A34B5B21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368" y="2849680"/>
            <a:ext cx="4857592" cy="364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6F88138-6A13-5A40-9CDF-4385DEDDF063}"/>
              </a:ext>
            </a:extLst>
          </p:cNvPr>
          <p:cNvSpPr txBox="1"/>
          <p:nvPr/>
        </p:nvSpPr>
        <p:spPr>
          <a:xfrm>
            <a:off x="472966" y="6611007"/>
            <a:ext cx="47404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hlinkClick r:id="rId4"/>
              </a:rPr>
              <a:t>https://en.wikipedia.org/wiki/Direct_Rendering_Infrastructure#History</a:t>
            </a:r>
            <a:endParaRPr kumimoji="1"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3417134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35BCE1-EBB5-D34E-A91C-F201234E8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fbdev</a:t>
            </a:r>
            <a:r>
              <a:rPr kumimoji="1" lang="en-US" altLang="zh-CN" dirty="0"/>
              <a:t> – code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BCEF969-37F7-324D-BE29-6981E7624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95" y="2514243"/>
            <a:ext cx="4288237" cy="351923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AC4918E-4573-154A-BB2E-904F39A05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391" y="2338280"/>
            <a:ext cx="3238003" cy="38711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2BC4F85-FD6D-B547-B291-880ABF24E1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7378" y="2611086"/>
            <a:ext cx="4234622" cy="342239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4C92B1D-5B05-8943-9A5A-CD8A5521823E}"/>
              </a:ext>
            </a:extLst>
          </p:cNvPr>
          <p:cNvSpPr txBox="1"/>
          <p:nvPr/>
        </p:nvSpPr>
        <p:spPr>
          <a:xfrm>
            <a:off x="157655" y="6064469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hlinkClick r:id="rId6"/>
              </a:rPr>
              <a:t>s</a:t>
            </a:r>
            <a:r>
              <a:rPr kumimoji="1" lang="en-US" altLang="zh-CN" sz="1200" dirty="0">
                <a:hlinkClick r:id="rId6"/>
              </a:rPr>
              <a:t>ource code</a:t>
            </a:r>
            <a:endParaRPr kumimoji="1" lang="en-US" altLang="zh-CN" sz="1200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8F10DA7F-1556-3B46-AF8B-B8B72C0C7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kumimoji="1" lang="en-US" altLang="zh-CN" dirty="0"/>
              <a:t>/dev/fb0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3099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5D6FC07-4AF4-A74E-B44E-DC6841D38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28"/>
            <a:ext cx="12192000" cy="2309777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88D01A-A2B3-0945-98DF-05928E7930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r>
              <a:rPr kumimoji="1" lang="en-US" altLang="zh-CN" dirty="0" err="1"/>
              <a:t>ps</a:t>
            </a:r>
            <a:r>
              <a:rPr kumimoji="1" lang="en-US" altLang="zh-CN" dirty="0"/>
              <a:t>: is abstraction layer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35268F7-CB9C-C74F-A3A9-CFF37B13E7E0}"/>
              </a:ext>
            </a:extLst>
          </p:cNvPr>
          <p:cNvSpPr txBox="1"/>
          <p:nvPr/>
        </p:nvSpPr>
        <p:spPr>
          <a:xfrm>
            <a:off x="157656" y="6311731"/>
            <a:ext cx="3288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hlinkClick r:id="rId3"/>
              </a:rPr>
              <a:t>https://en.wikipedia.org/wiki/Linux_framebuffer</a:t>
            </a:r>
            <a:endParaRPr kumimoji="1" lang="en-US" altLang="zh-CN" sz="12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E50EE19-9601-6A4A-ACDC-9BBBE18FA432}"/>
              </a:ext>
            </a:extLst>
          </p:cNvPr>
          <p:cNvSpPr txBox="1"/>
          <p:nvPr/>
        </p:nvSpPr>
        <p:spPr>
          <a:xfrm>
            <a:off x="157656" y="6489144"/>
            <a:ext cx="45544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>
                <a:hlinkClick r:id="rId4"/>
              </a:rPr>
              <a:t>https://people.freedesktop.org/~marcheu/linuxgraphicsdrivers.pdf</a:t>
            </a:r>
            <a:endParaRPr kumimoji="1" lang="en-US" altLang="zh-CN" sz="12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1343B6E-0ECA-2F4A-A71F-EEAD8AA775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7926" y="2804247"/>
            <a:ext cx="4164432" cy="340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67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C52EAC-6116-8F4B-B8C9-2F9262F8F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如何直出屏幕？</a:t>
            </a:r>
            <a:br>
              <a:rPr kumimoji="1" lang="en-US" altLang="zh-CN" dirty="0"/>
            </a:br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DRM</a:t>
            </a:r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5D187ED-897C-244E-B05E-D7C36EFF8B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32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2048</TotalTime>
  <Words>749</Words>
  <Application>Microsoft Macintosh PowerPoint</Application>
  <PresentationFormat>宽屏</PresentationFormat>
  <Paragraphs>109</Paragraphs>
  <Slides>23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7" baseType="lpstr">
      <vt:lpstr>等线</vt:lpstr>
      <vt:lpstr>等线 Light</vt:lpstr>
      <vt:lpstr>Arial</vt:lpstr>
      <vt:lpstr>Office 主题​​</vt:lpstr>
      <vt:lpstr>Linux Graphics初窥</vt:lpstr>
      <vt:lpstr>PC桌面: X11 / Wayland</vt:lpstr>
      <vt:lpstr>Wayland</vt:lpstr>
      <vt:lpstr>如何直出屏幕？</vt:lpstr>
      <vt:lpstr>如何直出屏幕？ 1. fbdev</vt:lpstr>
      <vt:lpstr>fbdev</vt:lpstr>
      <vt:lpstr>fbdev – code</vt:lpstr>
      <vt:lpstr>PowerPoint 演示文稿</vt:lpstr>
      <vt:lpstr>如何直出屏幕？ 2. DRM</vt:lpstr>
      <vt:lpstr>DRM – 源起</vt:lpstr>
      <vt:lpstr>DRM – 演化</vt:lpstr>
      <vt:lpstr>DRM – 结构</vt:lpstr>
      <vt:lpstr>fbdev vs DRM</vt:lpstr>
      <vt:lpstr>DRM - code</vt:lpstr>
      <vt:lpstr>Dumb-Buffers</vt:lpstr>
      <vt:lpstr>Planes</vt:lpstr>
      <vt:lpstr>vsync</vt:lpstr>
      <vt:lpstr>CPU直写Dumb-Buffer， GPU呢？</vt:lpstr>
      <vt:lpstr>GEM（ Graphics Execution Manager ）</vt:lpstr>
      <vt:lpstr>Command Buffer</vt:lpstr>
      <vt:lpstr>例：Skia draw commands</vt:lpstr>
      <vt:lpstr>flutter-pi代码</vt:lpstr>
      <vt:lpstr>参考：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Graphics初窥</dc:title>
  <dc:creator>Sheng Lv</dc:creator>
  <cp:lastModifiedBy>Sheng Lv</cp:lastModifiedBy>
  <cp:revision>91</cp:revision>
  <dcterms:created xsi:type="dcterms:W3CDTF">2021-06-28T02:46:05Z</dcterms:created>
  <dcterms:modified xsi:type="dcterms:W3CDTF">2021-06-29T12:55:09Z</dcterms:modified>
</cp:coreProperties>
</file>